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1" r:id="rId7"/>
    <p:sldId id="260" r:id="rId8"/>
    <p:sldId id="265" r:id="rId9"/>
    <p:sldId id="266" r:id="rId10"/>
  </p:sldIdLst>
  <p:sldSz cx="18288000" cy="10287000"/>
  <p:notesSz cx="6858000" cy="9144000"/>
  <p:embeddedFontLst>
    <p:embeddedFont>
      <p:font typeface="Adobe Gothic Std B" panose="020B0800000000000000" pitchFamily="34" charset="-128"/>
      <p:bold r:id="rId11"/>
    </p:embeddedFont>
    <p:embeddedFont>
      <p:font typeface="Barlow Condensed" panose="00000506000000000000" pitchFamily="2" charset="0"/>
      <p:regular r:id="rId12"/>
      <p:bold r:id="rId13"/>
      <p:italic r:id="rId14"/>
      <p:boldItalic r:id="rId15"/>
    </p:embeddedFont>
    <p:embeddedFont>
      <p:font typeface="Barlow Condensed Bold" panose="00000806000000000000" charset="0"/>
      <p:regular r:id="rId16"/>
    </p:embeddedFont>
    <p:embeddedFont>
      <p:font typeface="Barlow Condensed Medium" panose="00000606000000000000" pitchFamily="2" charset="0"/>
      <p:regular r:id="rId17"/>
      <p:italic r:id="rId18"/>
    </p:embeddedFont>
    <p:embeddedFont>
      <p:font typeface="Barlow SemiCondensed" panose="020B0604020202020204" charset="0"/>
      <p:regular r:id="rId19"/>
    </p:embeddedFont>
    <p:embeddedFont>
      <p:font typeface="Barlow SemiCondensed Bold" panose="020B0604020202020204" charset="0"/>
      <p:regular r:id="rId20"/>
    </p:embeddedFont>
    <p:embeddedFont>
      <p:font typeface="Barlow SemiCondensed Semi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470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7.jpeg"/><Relationship Id="rId7" Type="http://schemas.openxmlformats.org/officeDocument/2006/relationships/image" Target="../media/image12.png"/><Relationship Id="rId12" Type="http://schemas.openxmlformats.org/officeDocument/2006/relationships/image" Target="../media/image22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21.png"/><Relationship Id="rId5" Type="http://schemas.openxmlformats.org/officeDocument/2006/relationships/image" Target="../media/image6.png"/><Relationship Id="rId10" Type="http://schemas.openxmlformats.org/officeDocument/2006/relationships/image" Target="../media/image20.svg"/><Relationship Id="rId4" Type="http://schemas.openxmlformats.org/officeDocument/2006/relationships/image" Target="../media/image18.jpe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15.svg"/><Relationship Id="rId3" Type="http://schemas.openxmlformats.org/officeDocument/2006/relationships/image" Target="../media/image7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5.svg"/><Relationship Id="rId5" Type="http://schemas.openxmlformats.org/officeDocument/2006/relationships/image" Target="../media/image13.svg"/><Relationship Id="rId10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5.jpe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7.png"/><Relationship Id="rId10" Type="http://schemas.openxmlformats.org/officeDocument/2006/relationships/image" Target="../media/image9.svg"/><Relationship Id="rId4" Type="http://schemas.openxmlformats.org/officeDocument/2006/relationships/image" Target="../media/image26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29.jpeg"/><Relationship Id="rId7" Type="http://schemas.openxmlformats.org/officeDocument/2006/relationships/image" Target="../media/image11.svg"/><Relationship Id="rId12" Type="http://schemas.openxmlformats.org/officeDocument/2006/relationships/image" Target="../media/image2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7.svg"/><Relationship Id="rId5" Type="http://schemas.openxmlformats.org/officeDocument/2006/relationships/image" Target="../media/image13.sv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4.png"/><Relationship Id="rId18" Type="http://schemas.openxmlformats.org/officeDocument/2006/relationships/image" Target="../media/image7.svg"/><Relationship Id="rId3" Type="http://schemas.openxmlformats.org/officeDocument/2006/relationships/image" Target="../media/image30.jpeg"/><Relationship Id="rId7" Type="http://schemas.openxmlformats.org/officeDocument/2006/relationships/image" Target="../media/image12.png"/><Relationship Id="rId12" Type="http://schemas.openxmlformats.org/officeDocument/2006/relationships/image" Target="../media/image11.svg"/><Relationship Id="rId17" Type="http://schemas.openxmlformats.org/officeDocument/2006/relationships/image" Target="../media/image6.png"/><Relationship Id="rId2" Type="http://schemas.openxmlformats.org/officeDocument/2006/relationships/image" Target="../media/image17.jpeg"/><Relationship Id="rId16" Type="http://schemas.openxmlformats.org/officeDocument/2006/relationships/image" Target="../media/image32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5" Type="http://schemas.openxmlformats.org/officeDocument/2006/relationships/image" Target="../media/image31.png"/><Relationship Id="rId10" Type="http://schemas.openxmlformats.org/officeDocument/2006/relationships/image" Target="../media/image20.svg"/><Relationship Id="rId19" Type="http://schemas.openxmlformats.org/officeDocument/2006/relationships/image" Target="../media/image21.png"/><Relationship Id="rId4" Type="http://schemas.openxmlformats.org/officeDocument/2006/relationships/image" Target="../media/image24.jpeg"/><Relationship Id="rId9" Type="http://schemas.openxmlformats.org/officeDocument/2006/relationships/image" Target="../media/image19.png"/><Relationship Id="rId1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4.jpeg"/><Relationship Id="rId7" Type="http://schemas.openxmlformats.org/officeDocument/2006/relationships/image" Target="../media/image5.sv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6.jpeg"/><Relationship Id="rId10" Type="http://schemas.openxmlformats.org/officeDocument/2006/relationships/image" Target="../media/image8.png"/><Relationship Id="rId4" Type="http://schemas.openxmlformats.org/officeDocument/2006/relationships/image" Target="../media/image35.jpeg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8.jpeg"/><Relationship Id="rId7" Type="http://schemas.openxmlformats.org/officeDocument/2006/relationships/image" Target="../media/image6.png"/><Relationship Id="rId12" Type="http://schemas.openxmlformats.org/officeDocument/2006/relationships/image" Target="../media/image9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11" Type="http://schemas.openxmlformats.org/officeDocument/2006/relationships/image" Target="../media/image8.png"/><Relationship Id="rId5" Type="http://schemas.openxmlformats.org/officeDocument/2006/relationships/image" Target="../media/image40.jpeg"/><Relationship Id="rId10" Type="http://schemas.openxmlformats.org/officeDocument/2006/relationships/image" Target="../media/image13.svg"/><Relationship Id="rId4" Type="http://schemas.openxmlformats.org/officeDocument/2006/relationships/image" Target="../media/image39.jpe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18" Type="http://schemas.openxmlformats.org/officeDocument/2006/relationships/image" Target="../media/image43.svg"/><Relationship Id="rId3" Type="http://schemas.openxmlformats.org/officeDocument/2006/relationships/image" Target="../media/image4.png"/><Relationship Id="rId21" Type="http://schemas.openxmlformats.org/officeDocument/2006/relationships/image" Target="../media/image46.png"/><Relationship Id="rId7" Type="http://schemas.openxmlformats.org/officeDocument/2006/relationships/image" Target="../media/image6.png"/><Relationship Id="rId12" Type="http://schemas.openxmlformats.org/officeDocument/2006/relationships/image" Target="../media/image9.svg"/><Relationship Id="rId17" Type="http://schemas.openxmlformats.org/officeDocument/2006/relationships/image" Target="../media/image42.png"/><Relationship Id="rId2" Type="http://schemas.openxmlformats.org/officeDocument/2006/relationships/image" Target="../media/image1.jpeg"/><Relationship Id="rId16" Type="http://schemas.openxmlformats.org/officeDocument/2006/relationships/image" Target="../media/image13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8.png"/><Relationship Id="rId24" Type="http://schemas.openxmlformats.org/officeDocument/2006/relationships/image" Target="../media/image49.svg"/><Relationship Id="rId5" Type="http://schemas.openxmlformats.org/officeDocument/2006/relationships/image" Target="../media/image31.png"/><Relationship Id="rId15" Type="http://schemas.openxmlformats.org/officeDocument/2006/relationships/image" Target="../media/image12.png"/><Relationship Id="rId23" Type="http://schemas.openxmlformats.org/officeDocument/2006/relationships/image" Target="../media/image48.png"/><Relationship Id="rId10" Type="http://schemas.openxmlformats.org/officeDocument/2006/relationships/image" Target="../media/image20.svg"/><Relationship Id="rId19" Type="http://schemas.openxmlformats.org/officeDocument/2006/relationships/image" Target="../media/image44.png"/><Relationship Id="rId4" Type="http://schemas.openxmlformats.org/officeDocument/2006/relationships/image" Target="../media/image5.svg"/><Relationship Id="rId9" Type="http://schemas.openxmlformats.org/officeDocument/2006/relationships/image" Target="../media/image19.png"/><Relationship Id="rId14" Type="http://schemas.openxmlformats.org/officeDocument/2006/relationships/image" Target="../media/image11.svg"/><Relationship Id="rId22" Type="http://schemas.openxmlformats.org/officeDocument/2006/relationships/image" Target="../media/image4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9637" y="5281959"/>
            <a:ext cx="4929839" cy="4269018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6916" r="-2691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256833" y="797575"/>
            <a:ext cx="4929839" cy="4269018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43616" r="-4361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4151460" y="3025782"/>
            <a:ext cx="4929839" cy="4269018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865" r="-14865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 rot="7221679">
            <a:off x="4308741" y="8797660"/>
            <a:ext cx="2884378" cy="2496298"/>
          </a:xfrm>
          <a:custGeom>
            <a:avLst/>
            <a:gdLst/>
            <a:ahLst/>
            <a:cxnLst/>
            <a:rect l="l" t="t" r="r" b="b"/>
            <a:pathLst>
              <a:path w="2884378" h="2496298">
                <a:moveTo>
                  <a:pt x="0" y="0"/>
                </a:moveTo>
                <a:lnTo>
                  <a:pt x="2884378" y="0"/>
                </a:lnTo>
                <a:lnTo>
                  <a:pt x="2884378" y="2496298"/>
                </a:lnTo>
                <a:lnTo>
                  <a:pt x="0" y="24962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221679">
            <a:off x="6568621" y="7500246"/>
            <a:ext cx="2884378" cy="2496298"/>
          </a:xfrm>
          <a:custGeom>
            <a:avLst/>
            <a:gdLst/>
            <a:ahLst/>
            <a:cxnLst/>
            <a:rect l="l" t="t" r="r" b="b"/>
            <a:pathLst>
              <a:path w="2884378" h="2496298">
                <a:moveTo>
                  <a:pt x="0" y="0"/>
                </a:moveTo>
                <a:lnTo>
                  <a:pt x="2884378" y="0"/>
                </a:lnTo>
                <a:lnTo>
                  <a:pt x="2884378" y="2496297"/>
                </a:lnTo>
                <a:lnTo>
                  <a:pt x="0" y="24962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578320">
            <a:off x="4309494" y="6223850"/>
            <a:ext cx="2890352" cy="2501469"/>
          </a:xfrm>
          <a:custGeom>
            <a:avLst/>
            <a:gdLst/>
            <a:ahLst/>
            <a:cxnLst/>
            <a:rect l="l" t="t" r="r" b="b"/>
            <a:pathLst>
              <a:path w="2890352" h="2501469">
                <a:moveTo>
                  <a:pt x="0" y="0"/>
                </a:moveTo>
                <a:lnTo>
                  <a:pt x="2890353" y="0"/>
                </a:lnTo>
                <a:lnTo>
                  <a:pt x="2890353" y="2501469"/>
                </a:lnTo>
                <a:lnTo>
                  <a:pt x="0" y="25014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578320">
            <a:off x="2055139" y="7484251"/>
            <a:ext cx="2890352" cy="2501469"/>
          </a:xfrm>
          <a:custGeom>
            <a:avLst/>
            <a:gdLst/>
            <a:ahLst/>
            <a:cxnLst/>
            <a:rect l="l" t="t" r="r" b="b"/>
            <a:pathLst>
              <a:path w="2890352" h="2501469">
                <a:moveTo>
                  <a:pt x="0" y="0"/>
                </a:moveTo>
                <a:lnTo>
                  <a:pt x="2890352" y="0"/>
                </a:lnTo>
                <a:lnTo>
                  <a:pt x="2890352" y="2501468"/>
                </a:lnTo>
                <a:lnTo>
                  <a:pt x="0" y="25014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7221679">
            <a:off x="4727669" y="305160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7221679">
            <a:off x="-1573444" y="3882246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3578320">
            <a:off x="6979753" y="-1002569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3578320">
            <a:off x="6994168" y="1632645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3578320">
            <a:off x="-1580206" y="1188431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649119" y="1395555"/>
            <a:ext cx="399737" cy="327784"/>
          </a:xfrm>
          <a:custGeom>
            <a:avLst/>
            <a:gdLst/>
            <a:ahLst/>
            <a:cxnLst/>
            <a:rect l="l" t="t" r="r" b="b"/>
            <a:pathLst>
              <a:path w="399737" h="327784">
                <a:moveTo>
                  <a:pt x="0" y="0"/>
                </a:moveTo>
                <a:lnTo>
                  <a:pt x="399737" y="0"/>
                </a:lnTo>
                <a:lnTo>
                  <a:pt x="399737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432970" y="2334959"/>
            <a:ext cx="8014062" cy="4885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2728"/>
              </a:lnSpc>
            </a:pPr>
            <a:r>
              <a:rPr lang="en-US" sz="11030" b="1" spc="387" dirty="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IDENTITE NUMERIQUE</a:t>
            </a:r>
          </a:p>
          <a:p>
            <a:pPr marL="0" lvl="1" indent="0" algn="ctr">
              <a:lnSpc>
                <a:spcPts val="12728"/>
              </a:lnSpc>
            </a:pPr>
            <a:r>
              <a:rPr lang="en-US" sz="11030" b="1" spc="387" dirty="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POUR TOUS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68200" y="1335111"/>
            <a:ext cx="4356650" cy="44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419"/>
              </a:lnSpc>
              <a:spcBef>
                <a:spcPct val="0"/>
              </a:spcBef>
            </a:pPr>
            <a:r>
              <a:rPr lang="en-US" sz="3196" spc="89" dirty="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Hanover and Tyke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61676" y="7904948"/>
            <a:ext cx="4356650" cy="452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19"/>
              </a:lnSpc>
              <a:spcBef>
                <a:spcPct val="0"/>
              </a:spcBef>
            </a:pPr>
            <a:r>
              <a:rPr lang="en-US" sz="3196" spc="89" dirty="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Presented by DO-Numérique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97956" y="-761551"/>
            <a:ext cx="6742124" cy="583837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87" r="-14987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2497956" y="5389840"/>
            <a:ext cx="6742124" cy="583837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t="-36501" b="-3650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-2715706" y="2327777"/>
            <a:ext cx="6742124" cy="5838376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9554" r="-19554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 rot="7221679">
            <a:off x="-87955" y="8370039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221679">
            <a:off x="-242648" y="-420709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578320">
            <a:off x="2164129" y="7062311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578320">
            <a:off x="2009436" y="-1728437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578320">
            <a:off x="2178543" y="9697524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3578320">
            <a:off x="2023851" y="906776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068181" y="1097443"/>
            <a:ext cx="6894871" cy="3241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3326"/>
              </a:lnSpc>
            </a:pPr>
            <a:r>
              <a:rPr lang="en-US" sz="10000" b="1" spc="405" dirty="0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PROBLEME CLE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40080" y="5109229"/>
            <a:ext cx="8576187" cy="1036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002"/>
              </a:lnSpc>
              <a:spcBef>
                <a:spcPct val="0"/>
              </a:spcBef>
            </a:pPr>
            <a:r>
              <a:rPr lang="en-US" sz="5400" b="1" u="none" strike="noStrike" spc="104" dirty="0" err="1">
                <a:solidFill>
                  <a:srgbClr val="4F6A9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L’absence</a:t>
            </a:r>
            <a:r>
              <a:rPr lang="en-US" sz="5400" b="1" u="none" strike="noStrike" spc="104" dirty="0">
                <a:solidFill>
                  <a:srgbClr val="4F6A9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 de </a:t>
            </a:r>
            <a:r>
              <a:rPr lang="en-US" sz="5400" b="1" u="none" strike="noStrike" spc="104" dirty="0" err="1">
                <a:solidFill>
                  <a:srgbClr val="4F6A9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l’identité</a:t>
            </a:r>
            <a:r>
              <a:rPr lang="en-US" sz="5400" b="1" u="none" strike="noStrike" spc="104" dirty="0">
                <a:solidFill>
                  <a:srgbClr val="4F6A9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 </a:t>
            </a:r>
            <a:r>
              <a:rPr lang="en-US" sz="5400" b="1" u="none" strike="noStrike" spc="104" dirty="0" err="1">
                <a:solidFill>
                  <a:srgbClr val="4F6A9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juridique</a:t>
            </a:r>
            <a:r>
              <a:rPr lang="en-US" sz="5400" b="1" u="none" strike="noStrike" spc="104" dirty="0">
                <a:solidFill>
                  <a:srgbClr val="4F6A9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 </a:t>
            </a:r>
            <a:r>
              <a:rPr lang="en-US" sz="5400" b="1" u="none" strike="noStrike" spc="104" dirty="0" err="1">
                <a:solidFill>
                  <a:srgbClr val="4F6A9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d’une</a:t>
            </a:r>
            <a:r>
              <a:rPr lang="en-US" sz="5400" b="1" u="none" strike="noStrike" spc="104" dirty="0">
                <a:solidFill>
                  <a:srgbClr val="4F6A9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 </a:t>
            </a:r>
            <a:r>
              <a:rPr lang="en-US" sz="5400" b="1" u="none" strike="noStrike" spc="104" dirty="0" err="1">
                <a:solidFill>
                  <a:srgbClr val="4F6A9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personne</a:t>
            </a:r>
            <a:r>
              <a:rPr lang="en-US" sz="5400" b="1" u="none" strike="noStrike" spc="104" dirty="0">
                <a:solidFill>
                  <a:srgbClr val="4F6A9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 !!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582400" y="429917"/>
            <a:ext cx="399737" cy="327784"/>
          </a:xfrm>
          <a:custGeom>
            <a:avLst/>
            <a:gdLst/>
            <a:ahLst/>
            <a:cxnLst/>
            <a:rect l="l" t="t" r="r" b="b"/>
            <a:pathLst>
              <a:path w="399737" h="327784">
                <a:moveTo>
                  <a:pt x="0" y="0"/>
                </a:moveTo>
                <a:lnTo>
                  <a:pt x="399737" y="0"/>
                </a:lnTo>
                <a:lnTo>
                  <a:pt x="399737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273785" y="400394"/>
            <a:ext cx="4356650" cy="448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419"/>
              </a:lnSpc>
              <a:spcBef>
                <a:spcPct val="0"/>
              </a:spcBef>
            </a:pPr>
            <a:r>
              <a:rPr lang="en-US" sz="3196" spc="89" dirty="0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Hanover and Tyke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221679">
            <a:off x="14253766" y="3787628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578320">
            <a:off x="16324448" y="2389456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578320">
            <a:off x="16370378" y="5104051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5" name="Group 5"/>
          <p:cNvGrpSpPr/>
          <p:nvPr/>
        </p:nvGrpSpPr>
        <p:grpSpPr>
          <a:xfrm>
            <a:off x="10485388" y="-796461"/>
            <a:ext cx="6742124" cy="5838376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-14987" r="-14987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 rot="-3578320">
            <a:off x="9488350" y="-1016418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539111" y="5055890"/>
            <a:ext cx="6742124" cy="5838376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l="-15685" r="-15685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 rot="7221679">
            <a:off x="9495112" y="6241078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1" name="Freeform 11"/>
          <p:cNvSpPr/>
          <p:nvPr/>
        </p:nvSpPr>
        <p:spPr>
          <a:xfrm rot="-3578320">
            <a:off x="9508517" y="8701332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13602" y="1186030"/>
            <a:ext cx="9362533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1106"/>
              </a:lnSpc>
            </a:pPr>
            <a:r>
              <a:rPr lang="en-US" sz="12072" b="1" spc="338" dirty="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SOLUTION</a:t>
            </a:r>
          </a:p>
        </p:txBody>
      </p:sp>
      <p:sp>
        <p:nvSpPr>
          <p:cNvPr id="19" name="Freeform 19"/>
          <p:cNvSpPr/>
          <p:nvPr/>
        </p:nvSpPr>
        <p:spPr>
          <a:xfrm>
            <a:off x="343012" y="246798"/>
            <a:ext cx="685688" cy="518815"/>
          </a:xfrm>
          <a:custGeom>
            <a:avLst/>
            <a:gdLst/>
            <a:ahLst/>
            <a:cxnLst/>
            <a:rect l="l" t="t" r="r" b="b"/>
            <a:pathLst>
              <a:path w="399737" h="327784">
                <a:moveTo>
                  <a:pt x="0" y="0"/>
                </a:moveTo>
                <a:lnTo>
                  <a:pt x="399737" y="0"/>
                </a:lnTo>
                <a:lnTo>
                  <a:pt x="399737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49A40F-C4B8-CCD3-DB0C-F84CB58E7DC4}"/>
              </a:ext>
            </a:extLst>
          </p:cNvPr>
          <p:cNvSpPr/>
          <p:nvPr/>
        </p:nvSpPr>
        <p:spPr>
          <a:xfrm>
            <a:off x="-152400" y="2830799"/>
            <a:ext cx="7027765" cy="2703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Avoir une plateforme de numérisation intelligente qui convertit, classe stocke automatiquement les documents administratifs, facilitent les gestions et l’accès en une seule clics.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507414-43DE-DE04-22B1-AE3C41D192CD}"/>
              </a:ext>
            </a:extLst>
          </p:cNvPr>
          <p:cNvSpPr/>
          <p:nvPr/>
        </p:nvSpPr>
        <p:spPr>
          <a:xfrm>
            <a:off x="12290" y="6122227"/>
            <a:ext cx="3962400" cy="752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u="sng" dirty="0"/>
              <a:t>Avantages</a:t>
            </a:r>
            <a:r>
              <a:rPr lang="fr-FR" sz="4800" b="1" dirty="0"/>
              <a:t> :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A118AB-B4B2-32F9-E1E2-9D39E728803A}"/>
              </a:ext>
            </a:extLst>
          </p:cNvPr>
          <p:cNvSpPr/>
          <p:nvPr/>
        </p:nvSpPr>
        <p:spPr>
          <a:xfrm>
            <a:off x="2572862" y="7509690"/>
            <a:ext cx="3810000" cy="52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i="1" dirty="0"/>
              <a:t>Gain de temps</a:t>
            </a:r>
          </a:p>
        </p:txBody>
      </p:sp>
      <p:sp>
        <p:nvSpPr>
          <p:cNvPr id="25" name="Étoile : 5 branches 24">
            <a:extLst>
              <a:ext uri="{FF2B5EF4-FFF2-40B4-BE49-F238E27FC236}">
                <a16:creationId xmlns:a16="http://schemas.microsoft.com/office/drawing/2014/main" id="{D192B730-C78A-3EDA-4685-25223AD5CE28}"/>
              </a:ext>
            </a:extLst>
          </p:cNvPr>
          <p:cNvSpPr/>
          <p:nvPr/>
        </p:nvSpPr>
        <p:spPr>
          <a:xfrm>
            <a:off x="2314305" y="7596090"/>
            <a:ext cx="467764" cy="378988"/>
          </a:xfrm>
          <a:prstGeom prst="star5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Étoile : 5 branches 25">
            <a:extLst>
              <a:ext uri="{FF2B5EF4-FFF2-40B4-BE49-F238E27FC236}">
                <a16:creationId xmlns:a16="http://schemas.microsoft.com/office/drawing/2014/main" id="{8E04A5F3-98DC-6599-E64E-2B91C3D442A9}"/>
              </a:ext>
            </a:extLst>
          </p:cNvPr>
          <p:cNvSpPr/>
          <p:nvPr/>
        </p:nvSpPr>
        <p:spPr>
          <a:xfrm>
            <a:off x="2295598" y="8277835"/>
            <a:ext cx="467764" cy="398213"/>
          </a:xfrm>
          <a:prstGeom prst="star5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Étoile : 5 branches 26">
            <a:extLst>
              <a:ext uri="{FF2B5EF4-FFF2-40B4-BE49-F238E27FC236}">
                <a16:creationId xmlns:a16="http://schemas.microsoft.com/office/drawing/2014/main" id="{97044601-F339-421E-E7BD-6FD3CBE6B71C}"/>
              </a:ext>
            </a:extLst>
          </p:cNvPr>
          <p:cNvSpPr/>
          <p:nvPr/>
        </p:nvSpPr>
        <p:spPr>
          <a:xfrm>
            <a:off x="2262177" y="8978805"/>
            <a:ext cx="476510" cy="401061"/>
          </a:xfrm>
          <a:prstGeom prst="star5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FBD782-F05B-6717-26E1-52ED575E0B36}"/>
              </a:ext>
            </a:extLst>
          </p:cNvPr>
          <p:cNvSpPr/>
          <p:nvPr/>
        </p:nvSpPr>
        <p:spPr>
          <a:xfrm>
            <a:off x="2782069" y="8260402"/>
            <a:ext cx="4695612" cy="52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i="1" dirty="0"/>
              <a:t>Sécurité et conformité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6104B5-1DB7-2EB6-6FE8-B3F939D4BEFF}"/>
              </a:ext>
            </a:extLst>
          </p:cNvPr>
          <p:cNvSpPr/>
          <p:nvPr/>
        </p:nvSpPr>
        <p:spPr>
          <a:xfrm>
            <a:off x="2763362" y="8941317"/>
            <a:ext cx="4263015" cy="52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i="1" dirty="0"/>
              <a:t>Réduction des coûts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07933" y="5281959"/>
            <a:ext cx="4929839" cy="4269018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87" r="-14987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1175129" y="797575"/>
            <a:ext cx="4929839" cy="4269018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t="-36663" b="-3666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5069756" y="3025782"/>
            <a:ext cx="4929839" cy="4269018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t="-22174" b="-22174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 rot="7221679">
            <a:off x="15227037" y="8797660"/>
            <a:ext cx="2884378" cy="2496298"/>
          </a:xfrm>
          <a:custGeom>
            <a:avLst/>
            <a:gdLst/>
            <a:ahLst/>
            <a:cxnLst/>
            <a:rect l="l" t="t" r="r" b="b"/>
            <a:pathLst>
              <a:path w="2884378" h="2496298">
                <a:moveTo>
                  <a:pt x="0" y="0"/>
                </a:moveTo>
                <a:lnTo>
                  <a:pt x="2884378" y="0"/>
                </a:lnTo>
                <a:lnTo>
                  <a:pt x="2884378" y="2496298"/>
                </a:lnTo>
                <a:lnTo>
                  <a:pt x="0" y="24962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221679">
            <a:off x="17486917" y="7500246"/>
            <a:ext cx="2884378" cy="2496298"/>
          </a:xfrm>
          <a:custGeom>
            <a:avLst/>
            <a:gdLst/>
            <a:ahLst/>
            <a:cxnLst/>
            <a:rect l="l" t="t" r="r" b="b"/>
            <a:pathLst>
              <a:path w="2884378" h="2496298">
                <a:moveTo>
                  <a:pt x="0" y="0"/>
                </a:moveTo>
                <a:lnTo>
                  <a:pt x="2884378" y="0"/>
                </a:lnTo>
                <a:lnTo>
                  <a:pt x="2884378" y="2496297"/>
                </a:lnTo>
                <a:lnTo>
                  <a:pt x="0" y="24962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578320">
            <a:off x="15227791" y="6223850"/>
            <a:ext cx="2890352" cy="2501469"/>
          </a:xfrm>
          <a:custGeom>
            <a:avLst/>
            <a:gdLst/>
            <a:ahLst/>
            <a:cxnLst/>
            <a:rect l="l" t="t" r="r" b="b"/>
            <a:pathLst>
              <a:path w="2890352" h="2501469">
                <a:moveTo>
                  <a:pt x="0" y="0"/>
                </a:moveTo>
                <a:lnTo>
                  <a:pt x="2890352" y="0"/>
                </a:lnTo>
                <a:lnTo>
                  <a:pt x="2890352" y="2501469"/>
                </a:lnTo>
                <a:lnTo>
                  <a:pt x="0" y="25014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578320">
            <a:off x="12973435" y="7484251"/>
            <a:ext cx="2890352" cy="2501469"/>
          </a:xfrm>
          <a:custGeom>
            <a:avLst/>
            <a:gdLst/>
            <a:ahLst/>
            <a:cxnLst/>
            <a:rect l="l" t="t" r="r" b="b"/>
            <a:pathLst>
              <a:path w="2890352" h="2501469">
                <a:moveTo>
                  <a:pt x="0" y="0"/>
                </a:moveTo>
                <a:lnTo>
                  <a:pt x="2890353" y="0"/>
                </a:lnTo>
                <a:lnTo>
                  <a:pt x="2890353" y="2501468"/>
                </a:lnTo>
                <a:lnTo>
                  <a:pt x="0" y="25014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7221679">
            <a:off x="15645965" y="305160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7221679">
            <a:off x="9344852" y="3882246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3578320">
            <a:off x="17898049" y="-1002569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3578320">
            <a:off x="17912464" y="1632645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3578320">
            <a:off x="9338091" y="1188431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6" y="0"/>
                </a:lnTo>
                <a:lnTo>
                  <a:pt x="2904566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36035" y="380121"/>
            <a:ext cx="10929145" cy="790720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191616" y="8128087"/>
            <a:ext cx="6884777" cy="1538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2"/>
              </a:lnSpc>
              <a:spcBef>
                <a:spcPct val="0"/>
              </a:spcBef>
            </a:pPr>
            <a:r>
              <a:rPr lang="en-US" sz="3740" u="none" strike="noStrike" spc="104" dirty="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This pie chart illustrates the distribution of services availed by our clients for the past year.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6EB4CC-7831-C45C-75EA-AEF121C10F6E}"/>
              </a:ext>
            </a:extLst>
          </p:cNvPr>
          <p:cNvSpPr/>
          <p:nvPr/>
        </p:nvSpPr>
        <p:spPr>
          <a:xfrm>
            <a:off x="-442469" y="-79288"/>
            <a:ext cx="6884777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MARCHE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9039" y="7296430"/>
            <a:ext cx="4972384" cy="4305860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36663" b="-3666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2895837" y="880259"/>
            <a:ext cx="9083590" cy="7865979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t="-36501" b="-3650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 rot="-3578320">
            <a:off x="10315128" y="2877622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8"/>
                </a:lnTo>
                <a:lnTo>
                  <a:pt x="0" y="420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578320">
            <a:off x="15007529" y="8020199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578320">
            <a:off x="14829197" y="-2430504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221679">
            <a:off x="10210296" y="-1489389"/>
            <a:ext cx="4859752" cy="4205894"/>
          </a:xfrm>
          <a:custGeom>
            <a:avLst/>
            <a:gdLst/>
            <a:ahLst/>
            <a:cxnLst/>
            <a:rect l="l" t="t" r="r" b="b"/>
            <a:pathLst>
              <a:path w="4859752" h="4205894">
                <a:moveTo>
                  <a:pt x="0" y="0"/>
                </a:moveTo>
                <a:lnTo>
                  <a:pt x="4859751" y="0"/>
                </a:lnTo>
                <a:lnTo>
                  <a:pt x="4859751" y="4205895"/>
                </a:lnTo>
                <a:lnTo>
                  <a:pt x="0" y="4205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30131" y="2508562"/>
            <a:ext cx="8367318" cy="1654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2169"/>
              </a:lnSpc>
            </a:pPr>
            <a:r>
              <a:rPr lang="en-US" sz="13227" b="1" spc="370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WHY US?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52546" y="4389869"/>
            <a:ext cx="7722487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2"/>
              </a:lnSpc>
              <a:spcBef>
                <a:spcPct val="0"/>
              </a:spcBef>
            </a:pPr>
            <a:endParaRPr lang="en-US" sz="3740" spc="104" dirty="0">
              <a:solidFill>
                <a:srgbClr val="4F6A9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457200" y="285774"/>
            <a:ext cx="533400" cy="438126"/>
          </a:xfrm>
          <a:custGeom>
            <a:avLst/>
            <a:gdLst/>
            <a:ahLst/>
            <a:cxnLst/>
            <a:rect l="l" t="t" r="r" b="b"/>
            <a:pathLst>
              <a:path w="399737" h="327784">
                <a:moveTo>
                  <a:pt x="0" y="0"/>
                </a:moveTo>
                <a:lnTo>
                  <a:pt x="399737" y="0"/>
                </a:lnTo>
                <a:lnTo>
                  <a:pt x="399737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6EACB531-1087-6B9D-DB9B-2CFEAD96D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0" y="4486650"/>
            <a:ext cx="1005840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Notre particularité est notre stratégie centrée sur une</a:t>
            </a:r>
            <a:r>
              <a:rPr kumimoji="0" lang="fr-FR" altLang="fr-FR" sz="4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meilleur gestion</a:t>
            </a:r>
            <a:r>
              <a:rPr kumimoji="0" lang="fr-FR" altLang="fr-F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fr-FR" altLang="fr-FR" sz="4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Sur le plan collaboration et esprit d’</a:t>
            </a:r>
            <a:r>
              <a:rPr lang="fr-FR" altLang="fr-FR" sz="4000" dirty="0">
                <a:latin typeface="Arial Unicode MS"/>
              </a:rPr>
              <a:t>é</a:t>
            </a:r>
            <a:r>
              <a:rPr kumimoji="0" lang="fr-FR" altLang="fr-FR" sz="4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quipe on a toujours </a:t>
            </a:r>
            <a:r>
              <a:rPr lang="fr-FR" altLang="fr-FR" sz="4000" dirty="0">
                <a:latin typeface="Arial Unicode MS"/>
              </a:rPr>
              <a:t>été</a:t>
            </a:r>
            <a:r>
              <a:rPr kumimoji="0" lang="fr-FR" altLang="fr-FR" sz="4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à l’écoute des d’autres idées dans </a:t>
            </a:r>
            <a:r>
              <a:rPr kumimoji="0" lang="fr-FR" altLang="fr-FR" sz="40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notre équipes… 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54005" y="2659337"/>
            <a:ext cx="5737395" cy="4968325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36501" b="-3650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-711508" y="0"/>
            <a:ext cx="5737395" cy="4968325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87" r="-14987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-711508" y="5318675"/>
            <a:ext cx="5737395" cy="4968325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r="-14987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 rot="-3578320">
            <a:off x="6418642" y="-485952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578320">
            <a:off x="6965089" y="8795768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578320">
            <a:off x="-1452283" y="4061790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578320">
            <a:off x="6418642" y="2173385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6" y="0"/>
                </a:lnTo>
                <a:lnTo>
                  <a:pt x="2904566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578320">
            <a:off x="4571649" y="7527325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7221679">
            <a:off x="4119534" y="842892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7221679">
            <a:off x="6971851" y="6142892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7221679">
            <a:off x="6425403" y="-479451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689494" y="3592391"/>
            <a:ext cx="8142756" cy="347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207"/>
              </a:lnSpc>
            </a:pPr>
            <a:r>
              <a:rPr lang="en-US" sz="14356" b="1" spc="401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OUR SERVICES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82547" y="7902766"/>
            <a:ext cx="4356650" cy="88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strive to provide top-notch service.</a:t>
            </a:r>
          </a:p>
        </p:txBody>
      </p:sp>
      <p:sp>
        <p:nvSpPr>
          <p:cNvPr id="18" name="Freeform 18"/>
          <p:cNvSpPr/>
          <p:nvPr/>
        </p:nvSpPr>
        <p:spPr>
          <a:xfrm>
            <a:off x="11863103" y="2320271"/>
            <a:ext cx="399737" cy="327784"/>
          </a:xfrm>
          <a:custGeom>
            <a:avLst/>
            <a:gdLst/>
            <a:ahLst/>
            <a:cxnLst/>
            <a:rect l="l" t="t" r="r" b="b"/>
            <a:pathLst>
              <a:path w="399737" h="327784">
                <a:moveTo>
                  <a:pt x="0" y="0"/>
                </a:moveTo>
                <a:lnTo>
                  <a:pt x="399736" y="0"/>
                </a:lnTo>
                <a:lnTo>
                  <a:pt x="399736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526766" y="2274114"/>
            <a:ext cx="4356650" cy="448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Hanover and Tyke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36306" y="4404617"/>
            <a:ext cx="4438309" cy="384337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36501" b="-3650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1849816" y="-503377"/>
            <a:ext cx="4438309" cy="384337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5355" r="-15355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2147261" y="6443624"/>
            <a:ext cx="4438309" cy="3843376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865" r="-14865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5286624" y="1580657"/>
            <a:ext cx="4438309" cy="3843376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987" r="-14987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 rot="7221679">
            <a:off x="12844168" y="3496395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7221679">
            <a:off x="-228763" y="8379277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578320">
            <a:off x="15807017" y="-1061105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6" y="0"/>
                </a:lnTo>
                <a:lnTo>
                  <a:pt x="2904566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3578320">
            <a:off x="15180805" y="4874211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3578320">
            <a:off x="3851468" y="5102703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401912" y="1312265"/>
            <a:ext cx="8367318" cy="144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638"/>
              </a:lnSpc>
            </a:pPr>
            <a:r>
              <a:rPr lang="en-US" sz="11564" b="1" spc="323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MISSION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82977" y="6443208"/>
            <a:ext cx="8367318" cy="144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638"/>
              </a:lnSpc>
            </a:pPr>
            <a:r>
              <a:rPr lang="en-US" sz="11564" b="1" spc="323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VISION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22320" y="7930750"/>
            <a:ext cx="8314559" cy="103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aim to push boundaries using advanced tech for transformative solutions.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14484" y="446880"/>
            <a:ext cx="4929839" cy="4269018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46" r="-1494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286702" y="-1687629"/>
            <a:ext cx="4929839" cy="4269018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87" r="-14987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0286702" y="2754504"/>
            <a:ext cx="4929839" cy="4269018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46" r="-1494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4214484" y="4989282"/>
            <a:ext cx="4929839" cy="4269018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987" r="-14987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0286702" y="7194973"/>
            <a:ext cx="4929839" cy="4269018"/>
            <a:chOff x="0" y="0"/>
            <a:chExt cx="4282440" cy="3708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37691" r="-3769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2" name="Freeform 12"/>
          <p:cNvSpPr/>
          <p:nvPr/>
        </p:nvSpPr>
        <p:spPr>
          <a:xfrm rot="7221679">
            <a:off x="17141079" y="7760486"/>
            <a:ext cx="2600981" cy="2251031"/>
          </a:xfrm>
          <a:custGeom>
            <a:avLst/>
            <a:gdLst/>
            <a:ahLst/>
            <a:cxnLst/>
            <a:rect l="l" t="t" r="r" b="b"/>
            <a:pathLst>
              <a:path w="2600981" h="2251031">
                <a:moveTo>
                  <a:pt x="0" y="0"/>
                </a:moveTo>
                <a:lnTo>
                  <a:pt x="2600981" y="0"/>
                </a:lnTo>
                <a:lnTo>
                  <a:pt x="2600981" y="2251031"/>
                </a:lnTo>
                <a:lnTo>
                  <a:pt x="0" y="2251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3578320">
            <a:off x="15057775" y="8868815"/>
            <a:ext cx="2606369" cy="2255694"/>
          </a:xfrm>
          <a:custGeom>
            <a:avLst/>
            <a:gdLst/>
            <a:ahLst/>
            <a:cxnLst/>
            <a:rect l="l" t="t" r="r" b="b"/>
            <a:pathLst>
              <a:path w="2606369" h="2255694">
                <a:moveTo>
                  <a:pt x="0" y="0"/>
                </a:moveTo>
                <a:lnTo>
                  <a:pt x="2606369" y="0"/>
                </a:lnTo>
                <a:lnTo>
                  <a:pt x="2606369" y="2255694"/>
                </a:lnTo>
                <a:lnTo>
                  <a:pt x="0" y="22556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7221679">
            <a:off x="7700791" y="416239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3578320">
            <a:off x="9952875" y="-891489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3578320">
            <a:off x="9967290" y="1743724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178090" y="2309763"/>
            <a:ext cx="8577460" cy="431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13"/>
              </a:lnSpc>
              <a:spcBef>
                <a:spcPct val="0"/>
              </a:spcBef>
            </a:pPr>
            <a:r>
              <a:rPr lang="en-US" sz="7297" b="1" spc="204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WHEN CLIENTS CHOOSE OUR CONSULTATION SERVICE, THEY ARE PARTNERING WITH A TRUSTED ADVISOR.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17657" y="6627767"/>
            <a:ext cx="6098326" cy="903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08"/>
              </a:lnSpc>
              <a:spcBef>
                <a:spcPct val="0"/>
              </a:spcBef>
            </a:pPr>
            <a:r>
              <a:rPr lang="en-US" sz="4855" b="1" dirty="0" err="1">
                <a:solidFill>
                  <a:srgbClr val="AECCE7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L’equipe</a:t>
            </a:r>
            <a:endParaRPr lang="en-US" sz="4855" b="1" dirty="0">
              <a:solidFill>
                <a:srgbClr val="AECCE7"/>
              </a:solidFill>
              <a:latin typeface="Barlow SemiCondensed Bold"/>
              <a:ea typeface="Barlow SemiCondensed Bold"/>
              <a:cs typeface="Barlow SemiCondensed Bold"/>
              <a:sym typeface="Barlow SemiCondense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768639" y="7629727"/>
            <a:ext cx="5396363" cy="52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President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61283" y="2200354"/>
            <a:ext cx="11215913" cy="9712475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6916" r="-2691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-324751" y="1913075"/>
            <a:ext cx="11923607" cy="2454856"/>
            <a:chOff x="0" y="0"/>
            <a:chExt cx="3140374" cy="6465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40374" cy="646547"/>
            </a:xfrm>
            <a:custGeom>
              <a:avLst/>
              <a:gdLst/>
              <a:ahLst/>
              <a:cxnLst/>
              <a:rect l="l" t="t" r="r" b="b"/>
              <a:pathLst>
                <a:path w="3140374" h="646547">
                  <a:moveTo>
                    <a:pt x="2937174" y="0"/>
                  </a:moveTo>
                  <a:lnTo>
                    <a:pt x="0" y="0"/>
                  </a:lnTo>
                  <a:lnTo>
                    <a:pt x="0" y="646547"/>
                  </a:lnTo>
                  <a:lnTo>
                    <a:pt x="2937174" y="646547"/>
                  </a:lnTo>
                  <a:lnTo>
                    <a:pt x="3140374" y="323273"/>
                  </a:lnTo>
                  <a:lnTo>
                    <a:pt x="2937174" y="0"/>
                  </a:lnTo>
                  <a:close/>
                </a:path>
              </a:pathLst>
            </a:custGeom>
            <a:solidFill>
              <a:srgbClr val="AECCE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026074" cy="68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7221679">
            <a:off x="11043184" y="489931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2" y="0"/>
                </a:lnTo>
                <a:lnTo>
                  <a:pt x="2898562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221679">
            <a:off x="15762394" y="489931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2" y="0"/>
                </a:lnTo>
                <a:lnTo>
                  <a:pt x="2898562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221679">
            <a:off x="14269575" y="8976744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578320">
            <a:off x="11043941" y="3176720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578320">
            <a:off x="13398387" y="1883618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578320">
            <a:off x="13398387" y="-781662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3578320">
            <a:off x="16531260" y="7541493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3578320">
            <a:off x="9941200" y="7541493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79337" y="2411471"/>
            <a:ext cx="10581946" cy="182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3326"/>
              </a:lnSpc>
            </a:pPr>
            <a:r>
              <a:rPr lang="en-US" sz="14485" b="1" spc="405">
                <a:solidFill>
                  <a:srgbClr val="FFFFFF"/>
                </a:solidFill>
                <a:latin typeface="Barlow SemiCondensed Semi-Bold"/>
                <a:ea typeface="Barlow SemiCondensed Semi-Bold"/>
                <a:cs typeface="Barlow SemiCondensed Semi-Bold"/>
                <a:sym typeface="Barlow SemiCondensed Semi-Bold"/>
              </a:rPr>
              <a:t>CONTACT US</a:t>
            </a:r>
          </a:p>
        </p:txBody>
      </p:sp>
      <p:sp>
        <p:nvSpPr>
          <p:cNvPr id="16" name="Freeform 16"/>
          <p:cNvSpPr/>
          <p:nvPr/>
        </p:nvSpPr>
        <p:spPr>
          <a:xfrm>
            <a:off x="2485620" y="5433404"/>
            <a:ext cx="344067" cy="491525"/>
          </a:xfrm>
          <a:custGeom>
            <a:avLst/>
            <a:gdLst/>
            <a:ahLst/>
            <a:cxnLst/>
            <a:rect l="l" t="t" r="r" b="b"/>
            <a:pathLst>
              <a:path w="344067" h="491525">
                <a:moveTo>
                  <a:pt x="0" y="0"/>
                </a:moveTo>
                <a:lnTo>
                  <a:pt x="344067" y="0"/>
                </a:lnTo>
                <a:lnTo>
                  <a:pt x="344067" y="491525"/>
                </a:lnTo>
                <a:lnTo>
                  <a:pt x="0" y="49152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439439" y="6366449"/>
            <a:ext cx="378860" cy="519876"/>
          </a:xfrm>
          <a:custGeom>
            <a:avLst/>
            <a:gdLst/>
            <a:ahLst/>
            <a:cxnLst/>
            <a:rect l="l" t="t" r="r" b="b"/>
            <a:pathLst>
              <a:path w="378860" h="519876">
                <a:moveTo>
                  <a:pt x="0" y="0"/>
                </a:moveTo>
                <a:lnTo>
                  <a:pt x="378859" y="0"/>
                </a:lnTo>
                <a:lnTo>
                  <a:pt x="378859" y="519876"/>
                </a:lnTo>
                <a:lnTo>
                  <a:pt x="0" y="51987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439439" y="7355314"/>
            <a:ext cx="347944" cy="431558"/>
          </a:xfrm>
          <a:custGeom>
            <a:avLst/>
            <a:gdLst/>
            <a:ahLst/>
            <a:cxnLst/>
            <a:rect l="l" t="t" r="r" b="b"/>
            <a:pathLst>
              <a:path w="347944" h="431558">
                <a:moveTo>
                  <a:pt x="0" y="0"/>
                </a:moveTo>
                <a:lnTo>
                  <a:pt x="347943" y="0"/>
                </a:lnTo>
                <a:lnTo>
                  <a:pt x="347943" y="431558"/>
                </a:lnTo>
                <a:lnTo>
                  <a:pt x="0" y="43155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389786" y="8309116"/>
            <a:ext cx="447249" cy="287865"/>
          </a:xfrm>
          <a:custGeom>
            <a:avLst/>
            <a:gdLst/>
            <a:ahLst/>
            <a:cxnLst/>
            <a:rect l="l" t="t" r="r" b="b"/>
            <a:pathLst>
              <a:path w="447249" h="287865">
                <a:moveTo>
                  <a:pt x="0" y="0"/>
                </a:moveTo>
                <a:lnTo>
                  <a:pt x="447249" y="0"/>
                </a:lnTo>
                <a:lnTo>
                  <a:pt x="447249" y="287865"/>
                </a:lnTo>
                <a:lnTo>
                  <a:pt x="0" y="28786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113737" y="5328664"/>
            <a:ext cx="5396508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34"/>
              </a:lnSpc>
              <a:spcBef>
                <a:spcPct val="0"/>
              </a:spcBef>
            </a:pPr>
            <a:r>
              <a:rPr lang="en-US" sz="3525">
                <a:solidFill>
                  <a:srgbClr val="4F6A92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123 Anywhere St., Any City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13737" y="6259636"/>
            <a:ext cx="5396508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34"/>
              </a:lnSpc>
              <a:spcBef>
                <a:spcPct val="0"/>
              </a:spcBef>
            </a:pPr>
            <a:r>
              <a:rPr lang="en-US" sz="3524">
                <a:solidFill>
                  <a:srgbClr val="4F6A92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123-456-7890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13737" y="7190607"/>
            <a:ext cx="5396508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34"/>
              </a:lnSpc>
              <a:spcBef>
                <a:spcPct val="0"/>
              </a:spcBef>
            </a:pPr>
            <a:r>
              <a:rPr lang="en-US" sz="3524">
                <a:solidFill>
                  <a:srgbClr val="4F6A92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www.reallygreatsite.com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13737" y="8121579"/>
            <a:ext cx="5396508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34"/>
              </a:lnSpc>
              <a:spcBef>
                <a:spcPct val="0"/>
              </a:spcBef>
            </a:pPr>
            <a:r>
              <a:rPr lang="en-US" sz="3524">
                <a:solidFill>
                  <a:srgbClr val="4F6A92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hello@reallygreatsite.com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174</Words>
  <Application>Microsoft Office PowerPoint</Application>
  <PresentationFormat>Personnalisé</PresentationFormat>
  <Paragraphs>31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20" baseType="lpstr">
      <vt:lpstr>Barlow Condensed</vt:lpstr>
      <vt:lpstr>Arial Unicode MS</vt:lpstr>
      <vt:lpstr>Arial</vt:lpstr>
      <vt:lpstr>Barlow SemiCondensed</vt:lpstr>
      <vt:lpstr>Barlow SemiCondensed Semi-Bold</vt:lpstr>
      <vt:lpstr>Barlow Condensed Bold</vt:lpstr>
      <vt:lpstr>Barlow SemiCondensed Bold</vt:lpstr>
      <vt:lpstr>Barlow Condensed Medium</vt:lpstr>
      <vt:lpstr>Calibri</vt:lpstr>
      <vt:lpstr>Adobe Gothic Std B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ANGELIO</cp:lastModifiedBy>
  <cp:revision>3</cp:revision>
  <dcterms:created xsi:type="dcterms:W3CDTF">2006-08-16T00:00:00Z</dcterms:created>
  <dcterms:modified xsi:type="dcterms:W3CDTF">2025-01-29T23:08:20Z</dcterms:modified>
  <dc:identifier>DAGdmTYfpp0</dc:identifier>
</cp:coreProperties>
</file>